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3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E6ECD-AB8C-4AE7-BA1D-02437B3D222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1910-9E00-41D0-A544-605621A9D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744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E6ECD-AB8C-4AE7-BA1D-02437B3D222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1910-9E00-41D0-A544-605621A9D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128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E6ECD-AB8C-4AE7-BA1D-02437B3D222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1910-9E00-41D0-A544-605621A9D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800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E6ECD-AB8C-4AE7-BA1D-02437B3D222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1910-9E00-41D0-A544-605621A9D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636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E6ECD-AB8C-4AE7-BA1D-02437B3D222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1910-9E00-41D0-A544-605621A9D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252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E6ECD-AB8C-4AE7-BA1D-02437B3D222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1910-9E00-41D0-A544-605621A9D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644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E6ECD-AB8C-4AE7-BA1D-02437B3D222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1910-9E00-41D0-A544-605621A9D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68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E6ECD-AB8C-4AE7-BA1D-02437B3D222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1910-9E00-41D0-A544-605621A9D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4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E6ECD-AB8C-4AE7-BA1D-02437B3D222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1910-9E00-41D0-A544-605621A9D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547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E6ECD-AB8C-4AE7-BA1D-02437B3D222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1910-9E00-41D0-A544-605621A9D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21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E6ECD-AB8C-4AE7-BA1D-02437B3D222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B1910-9E00-41D0-A544-605621A9D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41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E6ECD-AB8C-4AE7-BA1D-02437B3D222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B1910-9E00-41D0-A544-605621A9D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09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3.png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 /><Relationship Id="rId13" Type="http://schemas.openxmlformats.org/officeDocument/2006/relationships/image" Target="../media/image15.png" /><Relationship Id="rId3" Type="http://schemas.openxmlformats.org/officeDocument/2006/relationships/image" Target="../media/image5.png" /><Relationship Id="rId7" Type="http://schemas.openxmlformats.org/officeDocument/2006/relationships/image" Target="../media/image9.png" /><Relationship Id="rId12" Type="http://schemas.openxmlformats.org/officeDocument/2006/relationships/image" Target="../media/image14.png" /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8.png" /><Relationship Id="rId11" Type="http://schemas.openxmlformats.org/officeDocument/2006/relationships/image" Target="../media/image13.png" /><Relationship Id="rId5" Type="http://schemas.openxmlformats.org/officeDocument/2006/relationships/image" Target="../media/image7.png" /><Relationship Id="rId10" Type="http://schemas.openxmlformats.org/officeDocument/2006/relationships/image" Target="../media/image12.png" /><Relationship Id="rId4" Type="http://schemas.openxmlformats.org/officeDocument/2006/relationships/image" Target="../media/image6.png" /><Relationship Id="rId9" Type="http://schemas.openxmlformats.org/officeDocument/2006/relationships/image" Target="../media/image11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40479" y="169817"/>
            <a:ext cx="35400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LỚP 9</a:t>
            </a:r>
          </a:p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ÔN TẬP TUẦN 23</a:t>
            </a:r>
          </a:p>
        </p:txBody>
      </p:sp>
      <p:sp>
        <p:nvSpPr>
          <p:cNvPr id="5" name="Rectangle 4"/>
          <p:cNvSpPr/>
          <p:nvPr/>
        </p:nvSpPr>
        <p:spPr>
          <a:xfrm>
            <a:off x="203330" y="1103547"/>
            <a:ext cx="6458727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1: Cho biết ô nguyên tố thứ 55, 57, 14 cho biết những ý gì ?</a:t>
            </a:r>
            <a:endParaRPr lang="en-US" b="1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2548" y="1478169"/>
            <a:ext cx="2869474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 2" panose="05020102010507070707" pitchFamily="18" charset="2"/>
              <a:buChar char=""/>
            </a:pPr>
            <a:r>
              <a:rPr lang="en-US" b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 nguyên tố 55 cho biết:</a:t>
            </a:r>
          </a:p>
          <a:p>
            <a:pPr lvl="0">
              <a:lnSpc>
                <a:spcPct val="150000"/>
              </a:lnSpc>
            </a:pPr>
            <a:endParaRPr lang="en-US" b="1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endParaRPr lang="en-US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0120" y="1898860"/>
            <a:ext cx="2465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Số hiệu nguyên tử: 55</a:t>
            </a: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72065" y="2143120"/>
            <a:ext cx="225734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Ký hiệu hóa học: Cs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90418" y="2482754"/>
            <a:ext cx="224676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Tên nguyên tố: Xesi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83764" y="2809325"/>
            <a:ext cx="228620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Nguyên tử khối: 133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3670662" y="1580605"/>
            <a:ext cx="26127" cy="16720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879668" y="1473815"/>
            <a:ext cx="2869474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 2" panose="05020102010507070707" pitchFamily="18" charset="2"/>
              <a:buChar char=""/>
            </a:pPr>
            <a:r>
              <a:rPr lang="en-US" b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 nguyên tố 57 cho biết:</a:t>
            </a:r>
          </a:p>
          <a:p>
            <a:pPr lvl="0">
              <a:lnSpc>
                <a:spcPct val="150000"/>
              </a:lnSpc>
            </a:pPr>
            <a:endParaRPr lang="en-US" b="1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endParaRPr lang="en-US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47240" y="1894506"/>
            <a:ext cx="2465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Số hiệu nguyên tử: 57</a:t>
            </a: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899185" y="2138766"/>
            <a:ext cx="225734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Ký hiệu hóa học: La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917538" y="2478400"/>
            <a:ext cx="246477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Tên nguyên tố: Lantan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910884" y="2804971"/>
            <a:ext cx="228620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Nguyên tử khối: 139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7232467" y="1537063"/>
            <a:ext cx="0" cy="17155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7637415" y="1443335"/>
            <a:ext cx="2869474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 2" panose="05020102010507070707" pitchFamily="18" charset="2"/>
              <a:buChar char=""/>
            </a:pPr>
            <a:r>
              <a:rPr lang="en-US" b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 nguyên tố 14 cho biết:</a:t>
            </a:r>
          </a:p>
          <a:p>
            <a:pPr lvl="0">
              <a:lnSpc>
                <a:spcPct val="150000"/>
              </a:lnSpc>
            </a:pPr>
            <a:endParaRPr lang="en-US" b="1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endParaRPr lang="en-US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604987" y="1864026"/>
            <a:ext cx="2465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Số hiệu nguyên tử: 14</a:t>
            </a: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656932" y="2108286"/>
            <a:ext cx="220605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Ký hiệu hóa học: Si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675285" y="2447920"/>
            <a:ext cx="224676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Tên nguyên tố: Silic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668631" y="2774491"/>
            <a:ext cx="217078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Nguyên tử khối: 28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43420" y="3271981"/>
            <a:ext cx="5917004" cy="4633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2: Cho biết vị trí và tính chất của nguyên tố ô 16, 8, 3.</a:t>
            </a:r>
            <a:endParaRPr lang="en-US" b="1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20268" y="4089064"/>
            <a:ext cx="15776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Số thứ tự: 16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98348" y="3771201"/>
            <a:ext cx="1941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 2" panose="05020102010507070707" pitchFamily="18" charset="2"/>
              </a:rPr>
              <a:t> Ô nguyên tố 16:</a:t>
            </a:r>
            <a:endParaRPr lang="en-US" b="1"/>
          </a:p>
        </p:txBody>
      </p:sp>
      <p:cxnSp>
        <p:nvCxnSpPr>
          <p:cNvPr id="33" name="Straight Connector 32"/>
          <p:cNvCxnSpPr/>
          <p:nvPr/>
        </p:nvCxnSpPr>
        <p:spPr>
          <a:xfrm flipH="1" flipV="1">
            <a:off x="3892732" y="3801451"/>
            <a:ext cx="26125" cy="19331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304260" y="4406928"/>
            <a:ext cx="13683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Nhóm: VI.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07872" y="4772688"/>
            <a:ext cx="1282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Chu kỳ: 3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04800" y="514364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Là phi kim.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051890" y="4071647"/>
            <a:ext cx="1462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Số thứ tự: 8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929970" y="3753784"/>
            <a:ext cx="18261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 2" panose="05020102010507070707" pitchFamily="18" charset="2"/>
              </a:rPr>
              <a:t> Ô nguyên tố 8:</a:t>
            </a:r>
            <a:endParaRPr lang="en-US" b="1"/>
          </a:p>
        </p:txBody>
      </p:sp>
      <p:cxnSp>
        <p:nvCxnSpPr>
          <p:cNvPr id="42" name="Straight Connector 41"/>
          <p:cNvCxnSpPr/>
          <p:nvPr/>
        </p:nvCxnSpPr>
        <p:spPr>
          <a:xfrm flipH="1" flipV="1">
            <a:off x="7624354" y="3784034"/>
            <a:ext cx="26125" cy="19331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4035882" y="4389511"/>
            <a:ext cx="13683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Nhóm: VI.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039494" y="4755271"/>
            <a:ext cx="1282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Chu kỳ: 2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036422" y="5126223"/>
            <a:ext cx="36837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Là phi kim.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783513" y="4054230"/>
            <a:ext cx="15199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Số thứ tự:  3</a:t>
            </a:r>
          </a:p>
        </p:txBody>
      </p:sp>
      <p:sp>
        <p:nvSpPr>
          <p:cNvPr id="52" name="Rectangle 51"/>
          <p:cNvSpPr/>
          <p:nvPr/>
        </p:nvSpPr>
        <p:spPr>
          <a:xfrm>
            <a:off x="7661593" y="3736367"/>
            <a:ext cx="18261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 2" panose="05020102010507070707" pitchFamily="18" charset="2"/>
              </a:rPr>
              <a:t> Ô nguyên tố 3:</a:t>
            </a:r>
            <a:endParaRPr lang="en-US" b="1"/>
          </a:p>
        </p:txBody>
      </p:sp>
      <p:sp>
        <p:nvSpPr>
          <p:cNvPr id="53" name="Rectangle 52"/>
          <p:cNvSpPr/>
          <p:nvPr/>
        </p:nvSpPr>
        <p:spPr>
          <a:xfrm>
            <a:off x="7767505" y="4385157"/>
            <a:ext cx="12057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Nhóm: I.</a:t>
            </a:r>
          </a:p>
        </p:txBody>
      </p:sp>
      <p:sp>
        <p:nvSpPr>
          <p:cNvPr id="54" name="Rectangle 53"/>
          <p:cNvSpPr/>
          <p:nvPr/>
        </p:nvSpPr>
        <p:spPr>
          <a:xfrm>
            <a:off x="7771117" y="4737854"/>
            <a:ext cx="1282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Chu kỳ: 2</a:t>
            </a:r>
          </a:p>
        </p:txBody>
      </p:sp>
      <p:sp>
        <p:nvSpPr>
          <p:cNvPr id="55" name="Rectangle 54"/>
          <p:cNvSpPr/>
          <p:nvPr/>
        </p:nvSpPr>
        <p:spPr>
          <a:xfrm>
            <a:off x="7768045" y="5108806"/>
            <a:ext cx="36837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Là kim loại.</a:t>
            </a:r>
            <a:endParaRPr lang="en-US">
              <a:solidFill>
                <a:prstClr val="black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977" y="3392390"/>
            <a:ext cx="6554129" cy="28647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6009" y="3309630"/>
            <a:ext cx="2912654" cy="24394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5080" y="798944"/>
            <a:ext cx="9191698" cy="2561789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8765177" y="2704011"/>
            <a:ext cx="287383" cy="20900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8643256" y="1105988"/>
            <a:ext cx="566058" cy="39624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984068" y="2669177"/>
            <a:ext cx="566058" cy="39624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259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13" grpId="0"/>
      <p:bldP spid="16" grpId="0"/>
      <p:bldP spid="17" grpId="0"/>
      <p:bldP spid="20" grpId="0"/>
      <p:bldP spid="25" grpId="0"/>
      <p:bldP spid="26" grpId="0"/>
      <p:bldP spid="29" grpId="0"/>
      <p:bldP spid="30" grpId="0"/>
      <p:bldP spid="31" grpId="0"/>
      <p:bldP spid="32" grpId="0"/>
      <p:bldP spid="37" grpId="0"/>
      <p:bldP spid="38" grpId="0"/>
      <p:bldP spid="39" grpId="0"/>
      <p:bldP spid="40" grpId="0"/>
      <p:bldP spid="41" grpId="0"/>
      <p:bldP spid="43" grpId="0"/>
      <p:bldP spid="44" grpId="0"/>
      <p:bldP spid="45" grpId="0"/>
      <p:bldP spid="51" grpId="0"/>
      <p:bldP spid="52" grpId="0"/>
      <p:bldP spid="53" grpId="0"/>
      <p:bldP spid="54" grpId="0"/>
      <p:bldP spid="55" grpId="0"/>
      <p:bldP spid="9" grpId="0" animBg="1"/>
      <p:bldP spid="9" grpId="1" animBg="1"/>
      <p:bldP spid="46" grpId="0" animBg="1"/>
      <p:bldP spid="46" grpId="1" animBg="1"/>
      <p:bldP spid="47" grpId="0" animBg="1"/>
      <p:bldP spid="4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40479" y="169817"/>
            <a:ext cx="35400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LỚP 9</a:t>
            </a:r>
          </a:p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ÔN TẬP TUẦN 23</a:t>
            </a:r>
          </a:p>
        </p:txBody>
      </p:sp>
      <p:sp>
        <p:nvSpPr>
          <p:cNvPr id="5" name="Rectangle 4"/>
          <p:cNvSpPr/>
          <p:nvPr/>
        </p:nvSpPr>
        <p:spPr>
          <a:xfrm>
            <a:off x="110657" y="946793"/>
            <a:ext cx="5427994" cy="878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3: Nhận biết 2 khí CH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và C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Viết phương trình phản ứng ( nếu có).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5499463" y="1136986"/>
            <a:ext cx="32657" cy="51462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21023" y="1649754"/>
            <a:ext cx="54279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Đáp án: 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 2 khí qua dung dịch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 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 da cam.</a:t>
            </a:r>
          </a:p>
        </p:txBody>
      </p:sp>
      <p:sp>
        <p:nvSpPr>
          <p:cNvPr id="9" name="Rectangle 8"/>
          <p:cNvSpPr/>
          <p:nvPr/>
        </p:nvSpPr>
        <p:spPr>
          <a:xfrm>
            <a:off x="652155" y="3367264"/>
            <a:ext cx="2757486" cy="4628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150000"/>
              </a:lnSpc>
              <a:spcAft>
                <a:spcPts val="0"/>
              </a:spcAft>
            </a:pP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Br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 3" panose="05040102010807070707" pitchFamily="18" charset="2"/>
              </a:rPr>
              <a:t>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3236" y="2464405"/>
            <a:ext cx="52466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Khí nào mất màu da cam của dung dịch Br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đó là khí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9808" y="2959932"/>
            <a:ext cx="219322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Khí còn lại là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1450" y="3349897"/>
            <a:ext cx="1043876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PTHH: </a:t>
            </a:r>
            <a:endParaRPr lang="en-US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3094" y="3808894"/>
            <a:ext cx="52622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4: Bằng phương pháp hóa học hãy nhận biết 2 lọ mất nhãn chứa khí O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và C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Viết phương trình phản ứng ( nếu có).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2399" y="4531907"/>
            <a:ext cx="54279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Đáp án: 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 2 khí qua dung dịch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 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 da cam.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70084" y="6195628"/>
            <a:ext cx="2757486" cy="4628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150000"/>
              </a:lnSpc>
              <a:spcAft>
                <a:spcPts val="0"/>
              </a:spcAft>
            </a:pP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Br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 3" panose="05040102010807070707" pitchFamily="18" charset="2"/>
              </a:rPr>
              <a:t>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4612" y="5346558"/>
            <a:ext cx="52466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Khí nào mất màu da cam của dung dịch Br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đó là khí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51184" y="5842085"/>
            <a:ext cx="198163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Khí còn lại là O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86273" y="6164815"/>
            <a:ext cx="1043876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PTHH: </a:t>
            </a:r>
            <a:endParaRPr lang="en-US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535705" y="1038799"/>
            <a:ext cx="65621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5: Bằng phương pháp hóa học hãy nhận biết 2 lọ mất nhãn chứa khí O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và C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Viết phương trình phản ứng ( nếu có).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670176" y="1524249"/>
            <a:ext cx="54279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Đáp án: 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 2 khí qua dung dịch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 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 da cam.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201308" y="2932476"/>
            <a:ext cx="2872902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150000"/>
              </a:lnSpc>
              <a:spcAft>
                <a:spcPts val="0"/>
              </a:spcAft>
            </a:pP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baseline="-250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+ 2Br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 3" panose="05040102010807070707" pitchFamily="18" charset="2"/>
              </a:rPr>
              <a:t>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baseline="-250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</a:t>
            </a:r>
            <a:r>
              <a:rPr lang="en-US" baseline="-250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n-US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02389" y="2338900"/>
            <a:ext cx="62596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Khí nào mất màu da cam của dung dịch Br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đó là khí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882408" y="2578933"/>
            <a:ext cx="198163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Khí còn lại là O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717497" y="2901663"/>
            <a:ext cx="1043876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PTHH: </a:t>
            </a:r>
            <a:endParaRPr lang="en-US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549153" y="3324800"/>
            <a:ext cx="66428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6: Bằng phương pháp hóa học hãy nhận biết 2 lọ mất nhãn chứa khí CH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và C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Viết phương trình phản ứng ( nếu có).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620870" y="3814732"/>
            <a:ext cx="54279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Đáp án: 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 2 khí qua dung dịch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 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 da cam.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753083" y="4629383"/>
            <a:ext cx="62596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Khí nào mất màu da cam của dung dịch Br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đó là khí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5833102" y="4869416"/>
            <a:ext cx="216116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Khí còn lại là CH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668191" y="5192146"/>
            <a:ext cx="1043876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PTHH: </a:t>
            </a:r>
            <a:endParaRPr lang="en-US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165449" y="5182617"/>
            <a:ext cx="2872902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150000"/>
              </a:lnSpc>
              <a:spcAft>
                <a:spcPts val="0"/>
              </a:spcAft>
            </a:pP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baseline="-250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+ 2Br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 3" panose="05040102010807070707" pitchFamily="18" charset="2"/>
              </a:rPr>
              <a:t>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baseline="-250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</a:t>
            </a:r>
            <a:r>
              <a:rPr lang="en-US" baseline="-250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n-US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705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40479" y="169817"/>
            <a:ext cx="35400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LỚP 9</a:t>
            </a:r>
          </a:p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ÔN TẬP TUẦN 23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1052247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7: Bằng phương pháp hóa học hãy nhận biết 3 lọ mất nhãn chứa khí CO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CH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và C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Viết phương trình phản ứng ( nếu có).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795298" y="1136986"/>
            <a:ext cx="32657" cy="51462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47916" y="1999378"/>
            <a:ext cx="58494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Đáp án: 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 3 khí qua dung dịch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 vôi trong </a:t>
            </a:r>
            <a:r>
              <a:rPr lang="en-US">
                <a:latin typeface="Times New Roman" panose="02020603050405020304" pitchFamily="18" charset="0"/>
                <a:ea typeface="Calibri" panose="020F0502020204030204" pitchFamily="34" charset="0"/>
              </a:rPr>
              <a:t>Ca(OH)</a:t>
            </a:r>
            <a:r>
              <a:rPr lang="en-US" baseline="-25000">
                <a:latin typeface="Times New Roman" panose="02020603050405020304" pitchFamily="18" charset="0"/>
                <a:ea typeface="Calibri" panose="020F0502020204030204" pitchFamily="34" charset="0"/>
              </a:rPr>
              <a:t>2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6341" y="4240994"/>
            <a:ext cx="52466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Khí nào mất màu da cam của dung dịch Br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đó là khí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6360" y="5139934"/>
            <a:ext cx="219322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Khí còn lại là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773462" y="4763416"/>
            <a:ext cx="3268191" cy="507831"/>
            <a:chOff x="4794131" y="5424104"/>
            <a:chExt cx="3268191" cy="507831"/>
          </a:xfrm>
        </p:grpSpPr>
        <p:sp>
          <p:nvSpPr>
            <p:cNvPr id="8" name="Rectangle 7"/>
            <p:cNvSpPr/>
            <p:nvPr/>
          </p:nvSpPr>
          <p:spPr>
            <a:xfrm>
              <a:off x="5304836" y="5441471"/>
              <a:ext cx="2757486" cy="46281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457200">
                <a:lnSpc>
                  <a:spcPct val="150000"/>
                </a:lnSpc>
                <a:spcAft>
                  <a:spcPts val="0"/>
                </a:spcAft>
              </a:pP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</a:t>
              </a:r>
              <a:r>
                <a:rPr lang="en-US" baseline="-250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</a:t>
              </a:r>
              <a:r>
                <a:rPr lang="en-US" baseline="-250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4</a:t>
              </a: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+ Br</a:t>
              </a:r>
              <a:r>
                <a:rPr lang="en-US" baseline="-250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 </a:t>
              </a: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  <a:sym typeface="Wingdings 3" panose="05040102010807070707" pitchFamily="18" charset="2"/>
                </a:rPr>
                <a:t></a:t>
              </a: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C</a:t>
              </a:r>
              <a:r>
                <a:rPr lang="en-US" baseline="-250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</a:t>
              </a:r>
              <a:r>
                <a:rPr lang="en-US" baseline="-250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4</a:t>
              </a: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Br</a:t>
              </a:r>
              <a:r>
                <a:rPr lang="en-US" baseline="-250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lang="en-US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794131" y="5424104"/>
              <a:ext cx="966931" cy="5078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PTHH:  </a:t>
              </a:r>
              <a:endParaRPr lang="en-US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134471" y="3829757"/>
            <a:ext cx="542799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 2 khí còn lại qua dung dịch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 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 da cam.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6528" y="2783790"/>
            <a:ext cx="542799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Khí nào làm đục nước vôi trong, đó là khí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37564" y="3433731"/>
            <a:ext cx="542799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Hai khí còn lại đó là khí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và C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97666" y="3202124"/>
            <a:ext cx="40030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PTHH: CO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+ Ca(OH)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 3" panose="05040102010807070707" pitchFamily="18" charset="2"/>
              </a:rPr>
              <a:t>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CaCO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+ H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</a:t>
            </a: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844988" y="1038800"/>
            <a:ext cx="63470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8: Bằng phương pháp hóa học hãy nhận biết 3 lọ mất nhãn chứa khí CO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CH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và C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Viết phương trình phản ứng ( nếu có).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880846" y="1976967"/>
            <a:ext cx="58494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Đáp án: 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 3 khí qua dung dịch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 vôi trong </a:t>
            </a:r>
            <a:r>
              <a:rPr lang="en-US">
                <a:latin typeface="Times New Roman" panose="02020603050405020304" pitchFamily="18" charset="0"/>
                <a:ea typeface="Calibri" panose="020F0502020204030204" pitchFamily="34" charset="0"/>
              </a:rPr>
              <a:t>Ca(OH)</a:t>
            </a:r>
            <a:r>
              <a:rPr lang="en-US" baseline="-25000">
                <a:latin typeface="Times New Roman" panose="02020603050405020304" pitchFamily="18" charset="0"/>
                <a:ea typeface="Calibri" panose="020F0502020204030204" pitchFamily="34" charset="0"/>
              </a:rPr>
              <a:t>2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959271" y="4218583"/>
            <a:ext cx="52466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Khí nào mất màu da cam của dung dịch Br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đó là khí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039290" y="5117523"/>
            <a:ext cx="219322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Khí còn lại là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6506392" y="4741005"/>
            <a:ext cx="3383607" cy="525198"/>
            <a:chOff x="4794131" y="5424104"/>
            <a:chExt cx="3383607" cy="525198"/>
          </a:xfrm>
        </p:grpSpPr>
        <p:sp>
          <p:nvSpPr>
            <p:cNvPr id="22" name="Rectangle 21"/>
            <p:cNvSpPr/>
            <p:nvPr/>
          </p:nvSpPr>
          <p:spPr>
            <a:xfrm>
              <a:off x="5304836" y="5441471"/>
              <a:ext cx="2872902" cy="5078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457200">
                <a:lnSpc>
                  <a:spcPct val="150000"/>
                </a:lnSpc>
                <a:spcAft>
                  <a:spcPts val="0"/>
                </a:spcAft>
              </a:pP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</a:t>
              </a:r>
              <a:r>
                <a:rPr lang="en-US" baseline="-250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</a:t>
              </a:r>
              <a:r>
                <a:rPr lang="en-US" baseline="-2500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+ 2Br</a:t>
              </a:r>
              <a:r>
                <a:rPr lang="en-US" baseline="-250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 </a:t>
              </a: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  <a:sym typeface="Wingdings 3" panose="05040102010807070707" pitchFamily="18" charset="2"/>
                </a:rPr>
                <a:t></a:t>
              </a: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C</a:t>
              </a:r>
              <a:r>
                <a:rPr lang="en-US" baseline="-250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</a:t>
              </a:r>
              <a:r>
                <a:rPr lang="en-US" baseline="-2500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lang="en-US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Br</a:t>
              </a:r>
              <a:r>
                <a:rPr lang="en-US" baseline="-2500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4</a:t>
              </a:r>
              <a:endParaRPr lang="en-US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794131" y="5424104"/>
              <a:ext cx="966931" cy="5078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PTHH:  </a:t>
              </a:r>
              <a:endParaRPr lang="en-US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4" name="Rectangle 23"/>
          <p:cNvSpPr/>
          <p:nvPr/>
        </p:nvSpPr>
        <p:spPr>
          <a:xfrm>
            <a:off x="5867401" y="3807346"/>
            <a:ext cx="542799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 2 khí còn lại qua dung dịch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 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 da cam.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979458" y="2761379"/>
            <a:ext cx="542799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Khí nào làm đục nước vôi trong, đó là khí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970494" y="3411320"/>
            <a:ext cx="542799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Hai khí còn lại đó là khí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và C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baseline="-250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530596" y="3179713"/>
            <a:ext cx="40030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PTHH: CO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+ Ca(OH)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 3" panose="05040102010807070707" pitchFamily="18" charset="2"/>
              </a:rPr>
              <a:t>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CaCO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+ H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2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  <p:bldP spid="12" grpId="0"/>
      <p:bldP spid="13" grpId="0"/>
      <p:bldP spid="16" grpId="0"/>
      <p:bldP spid="17" grpId="0"/>
      <p:bldP spid="18" grpId="0"/>
      <p:bldP spid="19" grpId="0"/>
      <p:bldP spid="20" grpId="0"/>
      <p:bldP spid="24" grpId="0"/>
      <p:bldP spid="25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40479" y="169817"/>
            <a:ext cx="35400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LỚP 9</a:t>
            </a:r>
          </a:p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ÔN TẬP TUẦN 23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5795298" y="1136986"/>
            <a:ext cx="32657" cy="51462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704371" y="1163624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9: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 thành các PTHH sau:</a:t>
            </a:r>
          </a:p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CH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    O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 3" panose="05040102010807070707" pitchFamily="18" charset="2"/>
              </a:rPr>
              <a:t></a:t>
            </a:r>
          </a:p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C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     O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    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 3" panose="05040102010807070707" pitchFamily="18" charset="2"/>
              </a:rPr>
              <a:t>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lvl="0">
              <a:lnSpc>
                <a:spcPct val="150000"/>
              </a:lnSpc>
              <a:spcAft>
                <a:spcPts val="0"/>
              </a:spcAft>
            </a:pPr>
            <a:endParaRPr lang="en-US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C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   O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 3" panose="05040102010807070707" pitchFamily="18" charset="2"/>
              </a:rPr>
              <a:t>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>
              <a:lnSpc>
                <a:spcPct val="150000"/>
              </a:lnSpc>
              <a:spcAft>
                <a:spcPts val="0"/>
              </a:spcAft>
            </a:pPr>
            <a:endParaRPr lang="en-US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C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      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        O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        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 3" panose="05040102010807070707" pitchFamily="18" charset="2"/>
              </a:rPr>
              <a:t></a:t>
            </a:r>
          </a:p>
          <a:p>
            <a:pPr lvl="0">
              <a:lnSpc>
                <a:spcPct val="150000"/>
              </a:lnSpc>
              <a:spcAft>
                <a:spcPts val="0"/>
              </a:spcAft>
            </a:pPr>
            <a:endParaRPr lang="en-US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e.   C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+         O</a:t>
            </a:r>
            <a:r>
              <a:rPr lang="en-US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 3" panose="05040102010807070707" pitchFamily="18" charset="2"/>
              </a:rPr>
              <a:t></a:t>
            </a:r>
            <a:r>
              <a:rPr lang="en-US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453896" y="1666666"/>
                <a:ext cx="24185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𝐂𝐎</m:t>
                        </m:r>
                      </m:e>
                      <m:sub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b="1">
                    <a:solidFill>
                      <a:srgbClr val="FF0000"/>
                    </a:solidFill>
                  </a:rPr>
                  <a:t>     +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     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b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𝐎</m:t>
                    </m:r>
                  </m:oMath>
                </a14:m>
                <a:endParaRPr lang="en-US" b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3896" y="1666666"/>
                <a:ext cx="2418550" cy="369332"/>
              </a:xfrm>
              <a:prstGeom prst="rect">
                <a:avLst/>
              </a:prstGeom>
              <a:blipFill>
                <a:blip r:embed="rId2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312125" y="2503714"/>
                <a:ext cx="27693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>
                    <a:solidFill>
                      <a:srgbClr val="FF0000"/>
                    </a:solidFill>
                  </a:rPr>
                  <a:t>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𝐂𝐎</m:t>
                        </m:r>
                      </m:e>
                      <m:sub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b="1">
                    <a:solidFill>
                      <a:srgbClr val="FF0000"/>
                    </a:solidFill>
                  </a:rPr>
                  <a:t>   +       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b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𝐎</m:t>
                    </m:r>
                  </m:oMath>
                </a14:m>
                <a:endParaRPr lang="en-US" b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2125" y="2503714"/>
                <a:ext cx="2769325" cy="369332"/>
              </a:xfrm>
              <a:prstGeom prst="rect">
                <a:avLst/>
              </a:prstGeom>
              <a:blipFill>
                <a:blip r:embed="rId3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415988" y="3289279"/>
                <a:ext cx="1519517" cy="3780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𝐂𝐎</m:t>
                        </m:r>
                      </m:e>
                      <m:sub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b="1">
                    <a:solidFill>
                      <a:srgbClr val="FF0000"/>
                    </a:solidFill>
                  </a:rPr>
                  <a:t>  +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b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𝐎</m:t>
                    </m:r>
                  </m:oMath>
                </a14:m>
                <a:endParaRPr lang="en-US" b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5988" y="3289279"/>
                <a:ext cx="1519517" cy="378052"/>
              </a:xfrm>
              <a:prstGeom prst="rect">
                <a:avLst/>
              </a:prstGeom>
              <a:blipFill>
                <a:blip r:embed="rId4"/>
                <a:stretch>
                  <a:fillRect t="-9677" b="-22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369449" y="4140157"/>
                <a:ext cx="218226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𝐂𝐎</m:t>
                        </m:r>
                      </m:e>
                      <m:sub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b="1">
                    <a:solidFill>
                      <a:srgbClr val="FF0000"/>
                    </a:solidFill>
                  </a:rPr>
                  <a:t>     +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b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𝐎</m:t>
                    </m:r>
                  </m:oMath>
                </a14:m>
                <a:endParaRPr lang="en-US" b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9449" y="4140157"/>
                <a:ext cx="2182265" cy="369332"/>
              </a:xfrm>
              <a:prstGeom prst="rect">
                <a:avLst/>
              </a:prstGeom>
              <a:blipFill>
                <a:blip r:embed="rId5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498412" y="4938784"/>
                <a:ext cx="241906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𝐂𝐎</m:t>
                        </m:r>
                      </m:e>
                      <m:sub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b="1">
                    <a:solidFill>
                      <a:srgbClr val="FF0000"/>
                    </a:solidFill>
                  </a:rPr>
                  <a:t>     +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b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𝐎</m:t>
                    </m:r>
                  </m:oMath>
                </a14:m>
                <a:endParaRPr lang="en-US" b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8412" y="4938784"/>
                <a:ext cx="2419062" cy="369332"/>
              </a:xfrm>
              <a:prstGeom prst="rect">
                <a:avLst/>
              </a:prstGeom>
              <a:blipFill>
                <a:blip r:embed="rId6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3611110" y="1653604"/>
            <a:ext cx="439270" cy="378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597765" y="1670765"/>
            <a:ext cx="439270" cy="378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 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670329" y="2495132"/>
            <a:ext cx="439270" cy="378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33565" y="2499616"/>
            <a:ext cx="439270" cy="378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97168" y="2491035"/>
            <a:ext cx="439270" cy="378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977998" y="4000819"/>
                <a:ext cx="439270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b="1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7998" y="4000819"/>
                <a:ext cx="439270" cy="63478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4408329" y="4127478"/>
            <a:ext cx="439270" cy="378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  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66738" y="4127864"/>
            <a:ext cx="325547" cy="381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22212" y="4956329"/>
            <a:ext cx="439270" cy="378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57952" y="4961197"/>
            <a:ext cx="439270" cy="378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16440" y="4938784"/>
            <a:ext cx="439270" cy="378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48753" y="3289278"/>
            <a:ext cx="439270" cy="378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579196" y="3154424"/>
                <a:ext cx="439270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b="1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9196" y="3154424"/>
                <a:ext cx="439270" cy="63478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306940" y="1559476"/>
                <a:ext cx="2510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o</m:t>
                          </m:r>
                        </m:sup>
                      </m:sSup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6940" y="1559476"/>
                <a:ext cx="251031" cy="276999"/>
              </a:xfrm>
              <a:prstGeom prst="rect">
                <a:avLst/>
              </a:prstGeom>
              <a:blipFill>
                <a:blip r:embed="rId9"/>
                <a:stretch>
                  <a:fillRect l="-19048" r="-2381"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483928" y="2396907"/>
                <a:ext cx="2510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o</m:t>
                          </m:r>
                        </m:sup>
                      </m:sSup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928" y="2396907"/>
                <a:ext cx="251031" cy="276999"/>
              </a:xfrm>
              <a:prstGeom prst="rect">
                <a:avLst/>
              </a:prstGeom>
              <a:blipFill>
                <a:blip r:embed="rId10"/>
                <a:stretch>
                  <a:fillRect l="-19048" r="-2381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202950" y="3208212"/>
                <a:ext cx="2510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o</m:t>
                          </m:r>
                        </m:sup>
                      </m:sSup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2950" y="3208212"/>
                <a:ext cx="251031" cy="276999"/>
              </a:xfrm>
              <a:prstGeom prst="rect">
                <a:avLst/>
              </a:prstGeom>
              <a:blipFill>
                <a:blip r:embed="rId11"/>
                <a:stretch>
                  <a:fillRect l="-19048" r="-2381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015022" y="4007224"/>
                <a:ext cx="2510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o</m:t>
                          </m:r>
                        </m:sup>
                      </m:sSup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5022" y="4007224"/>
                <a:ext cx="251031" cy="276999"/>
              </a:xfrm>
              <a:prstGeom prst="rect">
                <a:avLst/>
              </a:prstGeom>
              <a:blipFill>
                <a:blip r:embed="rId12"/>
                <a:stretch>
                  <a:fillRect l="-21951" r="-2439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002986" y="4858103"/>
                <a:ext cx="2510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o</m:t>
                          </m:r>
                        </m:sup>
                      </m:sSup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2986" y="4858103"/>
                <a:ext cx="251031" cy="276999"/>
              </a:xfrm>
              <a:prstGeom prst="rect">
                <a:avLst/>
              </a:prstGeom>
              <a:blipFill>
                <a:blip r:embed="rId13"/>
                <a:stretch>
                  <a:fillRect l="-21951" r="-2439"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4365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2629</TotalTime>
  <Words>1344</Words>
  <Application>Microsoft Office PowerPoint</Application>
  <PresentationFormat>Màn hình rộng</PresentationFormat>
  <Paragraphs>268</Paragraphs>
  <Slides>4</Slides>
  <Notes>0</Notes>
  <HiddenSlides>0</HiddenSlides>
  <MMClips>0</MMClips>
  <ScaleCrop>false</ScaleCrop>
  <HeadingPairs>
    <vt:vector size="4" baseType="variant">
      <vt:variant>
        <vt:lpstr>Chủ đề</vt:lpstr>
      </vt:variant>
      <vt:variant>
        <vt:i4>1</vt:i4>
      </vt:variant>
      <vt:variant>
        <vt:lpstr>Tiêu đề Bản chiếu</vt:lpstr>
      </vt:variant>
      <vt:variant>
        <vt:i4>4</vt:i4>
      </vt:variant>
    </vt:vector>
  </HeadingPairs>
  <TitlesOfParts>
    <vt:vector size="5" baseType="lpstr">
      <vt:lpstr>Office Theme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</dc:creator>
  <cp:lastModifiedBy>Tho Ngo</cp:lastModifiedBy>
  <cp:revision>67</cp:revision>
  <dcterms:created xsi:type="dcterms:W3CDTF">2021-02-05T12:44:31Z</dcterms:created>
  <dcterms:modified xsi:type="dcterms:W3CDTF">2021-02-18T09:04:19Z</dcterms:modified>
</cp:coreProperties>
</file>